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activeX/activeX2.xml" ContentType="application/vnd.ms-office.activeX+xml"/>
  <Override PartName="/ppt/activeX/activeX3.xml" ContentType="application/vnd.ms-office.activeX+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Override PartName="/ppt/activeX/activeX1.xml" ContentType="application/vnd.ms-office.activeX+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sldIdLst>
    <p:sldId id="258" r:id="rId2"/>
    <p:sldId id="278" r:id="rId3"/>
    <p:sldId id="273" r:id="rId4"/>
    <p:sldId id="285" r:id="rId5"/>
    <p:sldId id="286" r:id="rId6"/>
    <p:sldId id="260" r:id="rId7"/>
    <p:sldId id="261" r:id="rId8"/>
    <p:sldId id="265" r:id="rId9"/>
    <p:sldId id="287" r:id="rId10"/>
    <p:sldId id="269" r:id="rId11"/>
    <p:sldId id="268" r:id="rId12"/>
    <p:sldId id="283" r:id="rId13"/>
    <p:sldId id="262" r:id="rId14"/>
    <p:sldId id="271" r:id="rId15"/>
    <p:sldId id="280" r:id="rId16"/>
    <p:sldId id="272" r:id="rId17"/>
    <p:sldId id="274" r:id="rId18"/>
    <p:sldId id="281" r:id="rId19"/>
    <p:sldId id="275" r:id="rId20"/>
    <p:sldId id="282" r:id="rId21"/>
    <p:sldId id="288"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46AD"/>
    <a:srgbClr val="B0DFE8"/>
    <a:srgbClr val="D4E8F2"/>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65" autoAdjust="0"/>
    <p:restoredTop sz="94660"/>
  </p:normalViewPr>
  <p:slideViewPr>
    <p:cSldViewPr>
      <p:cViewPr varScale="1">
        <p:scale>
          <a:sx n="107" d="100"/>
          <a:sy n="107" d="100"/>
        </p:scale>
        <p:origin x="-103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activeX/activeX1.xml><?xml version="1.0" encoding="utf-8"?>
<ax:ocx xmlns:ax="http://schemas.microsoft.com/office/2006/activeX" xmlns:r="http://schemas.openxmlformats.org/officeDocument/2006/relationships" ax:classid="{D27CDB6E-AE6D-11CF-96B8-444553540000}" ax:persistence="persistPropertyBag">
  <ax:ocxPr ax:name="_cx" ax:value="23491"/>
  <ax:ocxPr ax:name="_cy" ax:value="17776"/>
  <ax:ocxPr ax:name="FlashVars" ax:value=""/>
  <ax:ocxPr ax:name="Movie" ax:value="http://www.youtube.com/v/AxbsRXzYF7o"/>
  <ax:ocxPr ax:name="Src" ax:value="http://www.youtube.com/v/AxbsRXzYF7o"/>
  <ax:ocxPr ax:name="WMode" ax:value="Window"/>
  <ax:ocxPr ax:name="Play" ax:value="0"/>
  <ax:ocxPr ax:name="Loop" ax:value="-1"/>
  <ax:ocxPr ax:name="Quality" ax:value="High"/>
  <ax:ocxPr ax:name="SAlign" ax:value="LT"/>
  <ax:ocxPr ax:name="Menu" ax:value="-1"/>
  <ax:ocxPr ax:name="Base" ax:value=""/>
  <ax:ocxPr ax:name="AllowScriptAccess" ax:value=""/>
  <ax:ocxPr ax:name="Scale" ax:value="NoScale"/>
  <ax:ocxPr ax:name="DeviceFont" ax:value="0"/>
  <ax:ocxPr ax:name="EmbedMovie" ax:value="0"/>
  <ax:ocxPr ax:name="BGColor" ax:value=""/>
  <ax:ocxPr ax:name="SWRemote" ax:value=""/>
  <ax:ocxPr ax:name="MovieData" ax:value=""/>
  <ax:ocxPr ax:name="SeamlessTabbing" ax:value="1"/>
  <ax:ocxPr ax:name="Profile" ax:value="0"/>
  <ax:ocxPr ax:name="ProfileAddress" ax:value=""/>
  <ax:ocxPr ax:name="ProfilePort" ax:value="0"/>
  <ax:ocxPr ax:name="AllowNetworking" ax:value="all"/>
  <ax:ocxPr ax:name="AllowFullScreen" ax:value="false"/>
</ax:ocx>
</file>

<file path=ppt/activeX/activeX2.xml><?xml version="1.0" encoding="utf-8"?>
<ax:ocx xmlns:ax="http://schemas.microsoft.com/office/2006/activeX" xmlns:r="http://schemas.openxmlformats.org/officeDocument/2006/relationships" ax:classid="{D27CDB6E-AE6D-11CF-96B8-444553540000}" ax:persistence="persistPropertyBag">
  <ax:ocxPr ax:name="_cx" ax:value="21171"/>
  <ax:ocxPr ax:name="_cy" ax:value="16298"/>
  <ax:ocxPr ax:name="FlashVars" ax:value=""/>
  <ax:ocxPr ax:name="Movie" ax:value="http://www.youtube.com/v/nOFhHEepF4s"/>
  <ax:ocxPr ax:name="Src" ax:value="http://www.youtube.com/v/nOFhHEepF4s"/>
  <ax:ocxPr ax:name="WMode" ax:value="Window"/>
  <ax:ocxPr ax:name="Play" ax:value="0"/>
  <ax:ocxPr ax:name="Loop" ax:value="0"/>
  <ax:ocxPr ax:name="Quality" ax:value="High"/>
  <ax:ocxPr ax:name="SAlign" ax:value="LT"/>
  <ax:ocxPr ax:name="Menu" ax:value="-1"/>
  <ax:ocxPr ax:name="Base" ax:value=""/>
  <ax:ocxPr ax:name="AllowScriptAccess" ax:value=""/>
  <ax:ocxPr ax:name="Scale" ax:value="NoScale"/>
  <ax:ocxPr ax:name="DeviceFont" ax:value="0"/>
  <ax:ocxPr ax:name="EmbedMovie" ax:value="0"/>
  <ax:ocxPr ax:name="BGColor" ax:value=""/>
  <ax:ocxPr ax:name="SWRemote" ax:value=""/>
  <ax:ocxPr ax:name="MovieData" ax:value=""/>
  <ax:ocxPr ax:name="SeamlessTabbing" ax:value="1"/>
  <ax:ocxPr ax:name="Profile" ax:value="0"/>
  <ax:ocxPr ax:name="ProfileAddress" ax:value=""/>
  <ax:ocxPr ax:name="ProfilePort" ax:value="0"/>
  <ax:ocxPr ax:name="AllowNetworking" ax:value="all"/>
  <ax:ocxPr ax:name="AllowFullScreen" ax:value="false"/>
</ax:ocx>
</file>

<file path=ppt/activeX/activeX3.xml><?xml version="1.0" encoding="utf-8"?>
<ax:ocx xmlns:ax="http://schemas.microsoft.com/office/2006/activeX" xmlns:r="http://schemas.openxmlformats.org/officeDocument/2006/relationships" ax:classid="{D27CDB6E-AE6D-11CF-96B8-444553540000}" ax:persistence="persistPropertyBag">
  <ax:ocxPr ax:name="_cx" ax:value="22644"/>
  <ax:ocxPr ax:name="_cy" ax:value="16298"/>
  <ax:ocxPr ax:name="FlashVars" ax:value=""/>
  <ax:ocxPr ax:name="Movie" ax:value="http://www.youtube.com/v/EkdgK3adrmw"/>
  <ax:ocxPr ax:name="Src" ax:value="http://www.youtube.com/v/EkdgK3adrmw"/>
  <ax:ocxPr ax:name="WMode" ax:value="Window"/>
  <ax:ocxPr ax:name="Play" ax:value="0"/>
  <ax:ocxPr ax:name="Loop" ax:value="0"/>
  <ax:ocxPr ax:name="Quality" ax:value="High"/>
  <ax:ocxPr ax:name="SAlign" ax:value="LT"/>
  <ax:ocxPr ax:name="Menu" ax:value="-1"/>
  <ax:ocxPr ax:name="Base" ax:value=""/>
  <ax:ocxPr ax:name="AllowScriptAccess" ax:value=""/>
  <ax:ocxPr ax:name="Scale" ax:value="NoScale"/>
  <ax:ocxPr ax:name="DeviceFont" ax:value="0"/>
  <ax:ocxPr ax:name="EmbedMovie" ax:value="0"/>
  <ax:ocxPr ax:name="BGColor" ax:value=""/>
  <ax:ocxPr ax:name="SWRemote" ax:value=""/>
  <ax:ocxPr ax:name="MovieData" ax:value=""/>
  <ax:ocxPr ax:name="SeamlessTabbing" ax:value="1"/>
  <ax:ocxPr ax:name="Profile" ax:value="0"/>
  <ax:ocxPr ax:name="ProfileAddress" ax:value=""/>
  <ax:ocxPr ax:name="ProfilePort" ax:value="0"/>
  <ax:ocxPr ax:name="AllowNetworking" ax:value="all"/>
  <ax:ocxPr ax:name="AllowFullScreen" ax:value="false"/>
</ax:ocx>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F918EB6B-328B-425B-845E-2D75086ABD46}" type="datetimeFigureOut">
              <a:rPr lang="en-US" smtClean="0"/>
              <a:pPr/>
              <a:t>11/15/2009</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F8FE5210-88B1-4E91-87F1-6D069D3950FB}"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transition>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918EB6B-328B-425B-845E-2D75086ABD46}" type="datetimeFigureOut">
              <a:rPr lang="en-US" smtClean="0"/>
              <a:pPr/>
              <a:t>11/15/2009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FE5210-88B1-4E91-87F1-6D069D3950FB}" type="slidenum">
              <a:rPr lang="en-US" smtClean="0"/>
              <a:pPr/>
              <a:t>‹#›</a:t>
            </a:fld>
            <a:endParaRPr lang="en-US"/>
          </a:p>
        </p:txBody>
      </p:sp>
    </p:spTree>
  </p:cSld>
  <p:clrMapOvr>
    <a:masterClrMapping/>
  </p:clrMapOvr>
  <p:transition>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918EB6B-328B-425B-845E-2D75086ABD46}" type="datetimeFigureOut">
              <a:rPr lang="en-US" smtClean="0"/>
              <a:pPr/>
              <a:t>11/15/2009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FE5210-88B1-4E91-87F1-6D069D3950FB}" type="slidenum">
              <a:rPr lang="en-US" smtClean="0"/>
              <a:pPr/>
              <a:t>‹#›</a:t>
            </a:fld>
            <a:endParaRPr lang="en-US"/>
          </a:p>
        </p:txBody>
      </p:sp>
    </p:spTree>
  </p:cSld>
  <p:clrMapOvr>
    <a:masterClrMapping/>
  </p:clrMapOvr>
  <p:transition>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918EB6B-328B-425B-845E-2D75086ABD46}" type="datetimeFigureOut">
              <a:rPr lang="en-US" smtClean="0"/>
              <a:pPr/>
              <a:t>11/15/2009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FE5210-88B1-4E91-87F1-6D069D3950FB}" type="slidenum">
              <a:rPr lang="en-US" smtClean="0"/>
              <a:pPr/>
              <a:t>‹#›</a:t>
            </a:fld>
            <a:endParaRPr lang="en-US"/>
          </a:p>
        </p:txBody>
      </p:sp>
    </p:spTree>
  </p:cSld>
  <p:clrMapOvr>
    <a:masterClrMapping/>
  </p:clrMapOvr>
  <p:transition>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918EB6B-328B-425B-845E-2D75086ABD46}" type="datetimeFigureOut">
              <a:rPr lang="en-US" smtClean="0"/>
              <a:pPr/>
              <a:t>11/15/2009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F8FE5210-88B1-4E91-87F1-6D069D3950FB}" type="slidenum">
              <a:rPr lang="en-US" smtClean="0"/>
              <a:pPr/>
              <a:t>‹#›</a:t>
            </a:fld>
            <a:endParaRPr lang="en-US"/>
          </a:p>
        </p:txBody>
      </p:sp>
    </p:spTree>
  </p:cSld>
  <p:clrMapOvr>
    <a:masterClrMapping/>
  </p:clrMapOvr>
  <p:transition>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918EB6B-328B-425B-845E-2D75086ABD46}" type="datetimeFigureOut">
              <a:rPr lang="en-US" smtClean="0"/>
              <a:pPr/>
              <a:t>11/15/2009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FE5210-88B1-4E91-87F1-6D069D3950FB}" type="slidenum">
              <a:rPr lang="en-US" smtClean="0"/>
              <a:pPr/>
              <a:t>‹#›</a:t>
            </a:fld>
            <a:endParaRPr lang="en-US"/>
          </a:p>
        </p:txBody>
      </p:sp>
    </p:spTree>
  </p:cSld>
  <p:clrMapOvr>
    <a:masterClrMapping/>
  </p:clrMapOvr>
  <p:transition>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918EB6B-328B-425B-845E-2D75086ABD46}" type="datetimeFigureOut">
              <a:rPr lang="en-US" smtClean="0"/>
              <a:pPr/>
              <a:t>11/15/2009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8FE5210-88B1-4E91-87F1-6D069D3950FB}" type="slidenum">
              <a:rPr lang="en-US" smtClean="0"/>
              <a:pPr/>
              <a:t>‹#›</a:t>
            </a:fld>
            <a:endParaRPr lang="en-US"/>
          </a:p>
        </p:txBody>
      </p:sp>
    </p:spTree>
  </p:cSld>
  <p:clrMapOvr>
    <a:masterClrMapping/>
  </p:clrMapOvr>
  <p:transition>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918EB6B-328B-425B-845E-2D75086ABD46}" type="datetimeFigureOut">
              <a:rPr lang="en-US" smtClean="0"/>
              <a:pPr/>
              <a:t>11/15/2009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8FE5210-88B1-4E91-87F1-6D069D3950FB}" type="slidenum">
              <a:rPr lang="en-US" smtClean="0"/>
              <a:pPr/>
              <a:t>‹#›</a:t>
            </a:fld>
            <a:endParaRPr lang="en-US"/>
          </a:p>
        </p:txBody>
      </p:sp>
    </p:spTree>
  </p:cSld>
  <p:clrMapOvr>
    <a:masterClrMapping/>
  </p:clrMapOvr>
  <p:transition>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18EB6B-328B-425B-845E-2D75086ABD46}" type="datetimeFigureOut">
              <a:rPr lang="en-US" smtClean="0"/>
              <a:pPr/>
              <a:t>11/15/2009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8FE5210-88B1-4E91-87F1-6D069D3950FB}" type="slidenum">
              <a:rPr lang="en-US" smtClean="0"/>
              <a:pPr/>
              <a:t>‹#›</a:t>
            </a:fld>
            <a:endParaRPr lang="en-US"/>
          </a:p>
        </p:txBody>
      </p:sp>
    </p:spTree>
  </p:cSld>
  <p:clrMapOvr>
    <a:masterClrMapping/>
  </p:clrMapOvr>
  <p:transition>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918EB6B-328B-425B-845E-2D75086ABD46}" type="datetimeFigureOut">
              <a:rPr lang="en-US" smtClean="0"/>
              <a:pPr/>
              <a:t>11/15/2009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FE5210-88B1-4E91-87F1-6D069D3950FB}" type="slidenum">
              <a:rPr lang="en-US" smtClean="0"/>
              <a:pPr/>
              <a:t>‹#›</a:t>
            </a:fld>
            <a:endParaRPr lang="en-US"/>
          </a:p>
        </p:txBody>
      </p:sp>
    </p:spTree>
  </p:cSld>
  <p:clrMapOvr>
    <a:masterClrMapping/>
  </p:clrMapOvr>
  <p:transition>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918EB6B-328B-425B-845E-2D75086ABD46}" type="datetimeFigureOut">
              <a:rPr lang="en-US" smtClean="0"/>
              <a:pPr/>
              <a:t>11/15/2009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FE5210-88B1-4E91-87F1-6D069D3950FB}" type="slidenum">
              <a:rPr lang="en-US" smtClean="0"/>
              <a:pPr/>
              <a:t>‹#›</a:t>
            </a:fld>
            <a:endParaRPr lang="en-US"/>
          </a:p>
        </p:txBody>
      </p:sp>
    </p:spTree>
  </p:cSld>
  <p:clrMapOvr>
    <a:masterClrMapping/>
  </p:clrMapOvr>
  <p:transition>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F918EB6B-328B-425B-845E-2D75086ABD46}" type="datetimeFigureOut">
              <a:rPr lang="en-US" smtClean="0"/>
              <a:pPr/>
              <a:t>11/15/2009</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F8FE5210-88B1-4E91-87F1-6D069D3950F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ransition>
    <p:wedge/>
  </p:transition>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2.xml"/><Relationship Id="rId1" Type="http://schemas.openxmlformats.org/officeDocument/2006/relationships/vmlDrawing" Target="../drawings/vmlDrawing2.v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3.xml"/><Relationship Id="rId1" Type="http://schemas.openxmlformats.org/officeDocument/2006/relationships/vmlDrawing" Target="../drawings/vmlDrawing3.v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1.xml"/><Relationship Id="rId1" Type="http://schemas.openxmlformats.org/officeDocument/2006/relationships/vmlDrawing" Target="../drawings/vmlDrawing1.v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blogs.bet.com/news/pamela/author/Pamela%20Gentry/"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229600" cy="5257800"/>
          </a:xfrm>
        </p:spPr>
        <p:txBody>
          <a:bodyPr>
            <a:noAutofit/>
          </a:bodyPr>
          <a:lstStyle/>
          <a:p>
            <a:pPr algn="ctr"/>
            <a:r>
              <a:rPr lang="en-US" sz="8800" b="1" dirty="0" smtClean="0">
                <a:solidFill>
                  <a:srgbClr val="2146AD"/>
                </a:solidFill>
              </a:rPr>
              <a:t>Our </a:t>
            </a:r>
            <a:br>
              <a:rPr lang="en-US" sz="8800" b="1" dirty="0" smtClean="0">
                <a:solidFill>
                  <a:srgbClr val="2146AD"/>
                </a:solidFill>
              </a:rPr>
            </a:br>
            <a:r>
              <a:rPr lang="en-US" sz="8800" b="1" dirty="0" smtClean="0">
                <a:solidFill>
                  <a:srgbClr val="2146AD"/>
                </a:solidFill>
              </a:rPr>
              <a:t>Deepest </a:t>
            </a:r>
            <a:br>
              <a:rPr lang="en-US" sz="8800" b="1" dirty="0" smtClean="0">
                <a:solidFill>
                  <a:srgbClr val="2146AD"/>
                </a:solidFill>
              </a:rPr>
            </a:br>
            <a:r>
              <a:rPr lang="en-US" sz="8800" b="1" dirty="0" smtClean="0">
                <a:solidFill>
                  <a:srgbClr val="2146AD"/>
                </a:solidFill>
              </a:rPr>
              <a:t>Fear</a:t>
            </a:r>
            <a:endParaRPr lang="en-US" sz="8800" b="1" dirty="0">
              <a:solidFill>
                <a:srgbClr val="2146AD"/>
              </a:solidFill>
            </a:endParaRPr>
          </a:p>
        </p:txBody>
      </p:sp>
      <p:sp>
        <p:nvSpPr>
          <p:cNvPr id="3" name="Content Placeholder 2"/>
          <p:cNvSpPr>
            <a:spLocks noGrp="1"/>
          </p:cNvSpPr>
          <p:nvPr>
            <p:ph idx="1"/>
          </p:nvPr>
        </p:nvSpPr>
        <p:spPr>
          <a:xfrm>
            <a:off x="457200" y="4648200"/>
            <a:ext cx="8229600" cy="1508760"/>
          </a:xfrm>
        </p:spPr>
        <p:txBody>
          <a:bodyPr>
            <a:normAutofit lnSpcReduction="10000"/>
          </a:bodyPr>
          <a:lstStyle/>
          <a:p>
            <a:pPr>
              <a:buNone/>
            </a:pPr>
            <a:r>
              <a:rPr lang="en-US" dirty="0" smtClean="0"/>
              <a:t>							</a:t>
            </a:r>
          </a:p>
          <a:p>
            <a:pPr>
              <a:buNone/>
            </a:pPr>
            <a:r>
              <a:rPr lang="en-US" dirty="0" smtClean="0"/>
              <a:t>							</a:t>
            </a:r>
          </a:p>
          <a:p>
            <a:pPr>
              <a:buNone/>
            </a:pPr>
            <a:r>
              <a:rPr lang="en-US" dirty="0" smtClean="0"/>
              <a:t>							</a:t>
            </a:r>
            <a:endParaRPr lang="en-US" b="1" dirty="0">
              <a:solidFill>
                <a:schemeClr val="accent1">
                  <a:lumMod val="75000"/>
                </a:schemeClr>
              </a:solidFill>
            </a:endParaRPr>
          </a:p>
        </p:txBody>
      </p:sp>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0070C0"/>
                </a:solidFill>
              </a:rPr>
              <a:t>Here Are Some Facts</a:t>
            </a:r>
            <a:endParaRPr lang="en-US" dirty="0">
              <a:solidFill>
                <a:srgbClr val="0070C0"/>
              </a:solidFill>
            </a:endParaRPr>
          </a:p>
        </p:txBody>
      </p:sp>
      <p:sp>
        <p:nvSpPr>
          <p:cNvPr id="3" name="Content Placeholder 2"/>
          <p:cNvSpPr>
            <a:spLocks noGrp="1"/>
          </p:cNvSpPr>
          <p:nvPr>
            <p:ph idx="1"/>
          </p:nvPr>
        </p:nvSpPr>
        <p:spPr/>
        <p:txBody>
          <a:bodyPr>
            <a:normAutofit/>
          </a:bodyPr>
          <a:lstStyle/>
          <a:p>
            <a:pPr algn="just"/>
            <a:r>
              <a:rPr lang="en-US" sz="2400" b="1" dirty="0" smtClean="0">
                <a:solidFill>
                  <a:srgbClr val="0070C0"/>
                </a:solidFill>
              </a:rPr>
              <a:t>PARENT INVOLVEMENT</a:t>
            </a:r>
            <a:r>
              <a:rPr lang="en-US" sz="2000" dirty="0" smtClean="0"/>
              <a:t>: </a:t>
            </a:r>
            <a:r>
              <a:rPr lang="en-US" sz="2000" b="1" dirty="0" smtClean="0"/>
              <a:t>Parents and teachers need to be partners. Yet, even though participation is critical it’s not always practical: Many African American families have only one parent, and some of them are working two jobs to earn a decent living. </a:t>
            </a:r>
          </a:p>
          <a:p>
            <a:pPr algn="just"/>
            <a:r>
              <a:rPr lang="en-US" sz="2400" b="1" dirty="0" smtClean="0">
                <a:solidFill>
                  <a:srgbClr val="0070C0"/>
                </a:solidFill>
              </a:rPr>
              <a:t>SCHOOL OUTREACH</a:t>
            </a:r>
            <a:r>
              <a:rPr lang="en-US" sz="1200" dirty="0" smtClean="0"/>
              <a:t>:  “</a:t>
            </a:r>
            <a:r>
              <a:rPr lang="en-US" sz="2000" b="1" dirty="0" smtClean="0"/>
              <a:t>Often public school administrators don’t expect the same level of active involvement from poor black and </a:t>
            </a:r>
            <a:r>
              <a:rPr lang="en-US" sz="2000" b="1" dirty="0" err="1" smtClean="0"/>
              <a:t>hispanic</a:t>
            </a:r>
            <a:r>
              <a:rPr lang="en-US" sz="2000" b="1" dirty="0" smtClean="0"/>
              <a:t> inner-city parents that they would from middle-class suburban parents," says Gretchen Booth, a resource specialist in the Los Angeles school district.</a:t>
            </a:r>
            <a:r>
              <a:rPr lang="en-US" sz="1200" b="1" dirty="0" smtClean="0"/>
              <a:t/>
            </a:r>
            <a:br>
              <a:rPr lang="en-US" sz="1200" b="1" dirty="0" smtClean="0"/>
            </a:br>
            <a:r>
              <a:rPr lang="en-US" sz="1200" b="1" dirty="0" smtClean="0"/>
              <a:t> </a:t>
            </a:r>
            <a:endParaRPr lang="en-US" sz="1200" b="1" dirty="0"/>
          </a:p>
        </p:txBody>
      </p:sp>
    </p:spTree>
  </p:cSld>
  <p:clrMapOvr>
    <a:masterClrMapping/>
  </p:clrMapOvr>
  <p:transition>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304800"/>
            <a:ext cx="8229600" cy="6004560"/>
          </a:xfrm>
        </p:spPr>
        <p:txBody>
          <a:bodyPr>
            <a:normAutofit fontScale="92500" lnSpcReduction="20000"/>
          </a:bodyPr>
          <a:lstStyle/>
          <a:p>
            <a:endParaRPr lang="en-US" sz="2400" b="1" dirty="0" smtClean="0"/>
          </a:p>
          <a:p>
            <a:r>
              <a:rPr lang="en-US" sz="2400" b="1" dirty="0" smtClean="0">
                <a:solidFill>
                  <a:srgbClr val="0070C0"/>
                </a:solidFill>
              </a:rPr>
              <a:t>TEACHER TRAINING</a:t>
            </a:r>
            <a:r>
              <a:rPr lang="en-US" sz="2000" dirty="0" smtClean="0"/>
              <a:t>: </a:t>
            </a:r>
            <a:r>
              <a:rPr lang="en-US" sz="2000" b="1" dirty="0" smtClean="0"/>
              <a:t>To improve the quality of education for all students-including black males-instructors will need continuous staff training around cultural, class, gender, and language issues. </a:t>
            </a:r>
          </a:p>
          <a:p>
            <a:r>
              <a:rPr lang="en-US" sz="2400" b="1" dirty="0" smtClean="0">
                <a:solidFill>
                  <a:srgbClr val="0070C0"/>
                </a:solidFill>
              </a:rPr>
              <a:t>MALE MENTORS AND INSTRUCTORS</a:t>
            </a:r>
            <a:r>
              <a:rPr lang="en-US" sz="2000" dirty="0" smtClean="0"/>
              <a:t>: </a:t>
            </a:r>
            <a:r>
              <a:rPr lang="en-US" sz="2000" b="1" dirty="0" smtClean="0"/>
              <a:t>The earlier boys are exposed to men in academic settings, </a:t>
            </a:r>
            <a:r>
              <a:rPr lang="en-US" sz="2000" b="1" smtClean="0"/>
              <a:t>the better.  </a:t>
            </a:r>
            <a:r>
              <a:rPr lang="en-US" sz="2000" b="1" dirty="0" smtClean="0"/>
              <a:t>The sight of male teachers in the early elementary grades will help boys appreciate how important school is. </a:t>
            </a:r>
          </a:p>
          <a:p>
            <a:r>
              <a:rPr lang="en-US" sz="2000" b="1" dirty="0" smtClean="0">
                <a:solidFill>
                  <a:srgbClr val="0070C0"/>
                </a:solidFill>
              </a:rPr>
              <a:t>EXTRACURRICULAR ACTIVITIES</a:t>
            </a:r>
            <a:r>
              <a:rPr lang="en-US" sz="2000" dirty="0" smtClean="0">
                <a:solidFill>
                  <a:srgbClr val="0070C0"/>
                </a:solidFill>
              </a:rPr>
              <a:t>: </a:t>
            </a:r>
            <a:r>
              <a:rPr lang="en-US" sz="2000" b="1" dirty="0" smtClean="0"/>
              <a:t>Schools can’t solve all the problems that many boys face as they grow. Community groups and after-school programs that offer boys social, physical, and emotional outlets for their energy-track clubs, martial arts, music programs, leadership training, and the like-can ultimately help children come to school better prepared to learn. </a:t>
            </a:r>
          </a:p>
          <a:p>
            <a:r>
              <a:rPr lang="en-US" sz="2200" b="1" dirty="0" smtClean="0">
                <a:solidFill>
                  <a:srgbClr val="0070C0"/>
                </a:solidFill>
              </a:rPr>
              <a:t>SCHOOL REFORM</a:t>
            </a:r>
            <a:r>
              <a:rPr lang="en-US" sz="2000" dirty="0" smtClean="0"/>
              <a:t>: </a:t>
            </a:r>
            <a:r>
              <a:rPr lang="en-US" sz="2000" b="1" dirty="0" smtClean="0"/>
              <a:t>At the district level, administrators can stop the inappropriate use of ability (or tracking) in the classrooms, task forces can set up ways to make the curriculum more relevant to all children in the classrooms, and resource specialists can reexamine the guidelines for referring students to special education classes. In the end, such reforms could eventually help all students experience excellence </a:t>
            </a:r>
            <a:br>
              <a:rPr lang="en-US" sz="2000" b="1" dirty="0" smtClean="0"/>
            </a:br>
            <a:r>
              <a:rPr lang="en-US" sz="2000" b="1" dirty="0" smtClean="0"/>
              <a:t>  </a:t>
            </a:r>
            <a:r>
              <a:rPr lang="en-US" sz="2000" dirty="0" smtClean="0"/>
              <a:t/>
            </a:r>
            <a:br>
              <a:rPr lang="en-US" sz="2000" dirty="0" smtClean="0"/>
            </a:br>
            <a:r>
              <a:rPr lang="en-US" sz="2000" dirty="0" smtClean="0"/>
              <a:t>  </a:t>
            </a:r>
          </a:p>
          <a:p>
            <a:endParaRPr lang="en-US" sz="2000" dirty="0" smtClean="0"/>
          </a:p>
        </p:txBody>
      </p:sp>
    </p:spTree>
  </p:cSld>
  <p:clrMapOvr>
    <a:masterClrMapping/>
  </p:clrMapOvr>
  <p:transition>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solidFill>
                  <a:srgbClr val="0070C0"/>
                </a:solidFill>
              </a:rPr>
              <a:t>Coach Carter</a:t>
            </a:r>
            <a:endParaRPr lang="en-US" sz="4800" dirty="0"/>
          </a:p>
        </p:txBody>
      </p:sp>
      <p:sp>
        <p:nvSpPr>
          <p:cNvPr id="3" name="Content Placeholder 2"/>
          <p:cNvSpPr>
            <a:spLocks noGrp="1"/>
          </p:cNvSpPr>
          <p:nvPr>
            <p:ph idx="1"/>
          </p:nvPr>
        </p:nvSpPr>
        <p:spPr/>
        <p:txBody>
          <a:bodyPr>
            <a:normAutofit/>
          </a:bodyPr>
          <a:lstStyle/>
          <a:p>
            <a:endParaRPr lang="en-US" b="1" dirty="0" smtClean="0"/>
          </a:p>
          <a:p>
            <a:endParaRPr lang="en-US" b="1" dirty="0" smtClean="0"/>
          </a:p>
          <a:p>
            <a:r>
              <a:rPr lang="en-US" b="1" dirty="0" smtClean="0"/>
              <a:t>The movie Coach Carter touches on how Ken Carter instills pride and self-worth to the inner-city teenage boys who valued playing basketball than education.</a:t>
            </a:r>
            <a:endParaRPr lang="en-US" b="1" dirty="0"/>
          </a:p>
        </p:txBody>
      </p:sp>
    </p:spTree>
  </p:cSld>
  <p:clrMapOvr>
    <a:masterClrMapping/>
  </p:clrMapOvr>
  <p:transition>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solidFill>
                  <a:srgbClr val="0070C0"/>
                </a:solidFill>
              </a:rPr>
              <a:t>Coach Carter</a:t>
            </a:r>
            <a:endParaRPr lang="en-US" sz="4800" dirty="0">
              <a:solidFill>
                <a:srgbClr val="0070C0"/>
              </a:solidFill>
            </a:endParaRPr>
          </a:p>
        </p:txBody>
      </p:sp>
      <p:sp>
        <p:nvSpPr>
          <p:cNvPr id="3" name="Content Placeholder 2"/>
          <p:cNvSpPr>
            <a:spLocks noGrp="1"/>
          </p:cNvSpPr>
          <p:nvPr>
            <p:ph idx="1"/>
          </p:nvPr>
        </p:nvSpPr>
        <p:spPr/>
        <p:txBody>
          <a:bodyPr>
            <a:normAutofit/>
          </a:bodyPr>
          <a:lstStyle/>
          <a:p>
            <a:pPr algn="just"/>
            <a:r>
              <a:rPr lang="en-US" b="1" dirty="0" smtClean="0"/>
              <a:t>In the beginning, Ken Carter takes over as the basketball coach at his former high school in Richmond, near San Francisco. He sets strict new rules for the players, insisting that they sign contracts agreeing to meet his standards, such as agreeing to remain at or above a 2.3 GPA, attend all classes sitting in the front row, and wearing a shirt and tie on game nights. Some players decide to leave the team.</a:t>
            </a:r>
            <a:endParaRPr lang="en-US" dirty="0"/>
          </a:p>
        </p:txBody>
      </p:sp>
    </p:spTree>
  </p:cSld>
  <p:clrMapOvr>
    <a:masterClrMapping/>
  </p:clrMapOvr>
  <p:transition>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solidFill>
                  <a:srgbClr val="0070C0"/>
                </a:solidFill>
              </a:rPr>
              <a:t>Coach Carter</a:t>
            </a:r>
            <a:endParaRPr lang="en-US" sz="4800" dirty="0"/>
          </a:p>
        </p:txBody>
      </p:sp>
      <p:sp>
        <p:nvSpPr>
          <p:cNvPr id="3" name="Content Placeholder 2"/>
          <p:cNvSpPr>
            <a:spLocks noGrp="1"/>
          </p:cNvSpPr>
          <p:nvPr>
            <p:ph idx="1"/>
          </p:nvPr>
        </p:nvSpPr>
        <p:spPr/>
        <p:txBody>
          <a:bodyPr>
            <a:normAutofit/>
          </a:bodyPr>
          <a:lstStyle/>
          <a:p>
            <a:pPr algn="just"/>
            <a:r>
              <a:rPr lang="en-US" b="1" dirty="0" smtClean="0"/>
              <a:t>With Carter's intense coaching, the team begins the season undefeated, and wins a holiday tournament. However, Carter discovers that some of his players are not producing the agreed academic results. He locks the team out of the gym in the midst of their still-undefeated season, canceling practice and forfeiting games in favor of studying in the library.</a:t>
            </a:r>
          </a:p>
          <a:p>
            <a:endParaRPr lang="en-US" b="1" dirty="0" smtClean="0"/>
          </a:p>
          <a:p>
            <a:endParaRPr lang="en-US" b="1" dirty="0"/>
          </a:p>
        </p:txBody>
      </p:sp>
    </p:spTree>
  </p:cSld>
  <p:clrMapOvr>
    <a:masterClrMapping/>
  </p:clrMapOvr>
  <p:transition>
    <p:wedg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solidFill>
                  <a:srgbClr val="0070C0"/>
                </a:solidFill>
              </a:rPr>
              <a:t>Coach Carter</a:t>
            </a:r>
            <a:endParaRPr lang="en-US" sz="4800" dirty="0"/>
          </a:p>
        </p:txBody>
      </p:sp>
      <p:sp>
        <p:nvSpPr>
          <p:cNvPr id="3" name="Content Placeholder 2"/>
          <p:cNvSpPr>
            <a:spLocks noGrp="1"/>
          </p:cNvSpPr>
          <p:nvPr>
            <p:ph idx="1"/>
          </p:nvPr>
        </p:nvSpPr>
        <p:spPr/>
        <p:txBody>
          <a:bodyPr>
            <a:normAutofit/>
          </a:bodyPr>
          <a:lstStyle/>
          <a:p>
            <a:pPr>
              <a:buNone/>
            </a:pPr>
            <a:r>
              <a:rPr lang="en-US" sz="4800" b="1" dirty="0" smtClean="0">
                <a:solidFill>
                  <a:srgbClr val="0070C0"/>
                </a:solidFill>
              </a:rPr>
              <a:t>  </a:t>
            </a:r>
            <a:r>
              <a:rPr lang="en-US" sz="4400" b="1" dirty="0" smtClean="0">
                <a:solidFill>
                  <a:srgbClr val="0070C0"/>
                </a:solidFill>
              </a:rPr>
              <a:t>This next clip is a brief trailer of the movie Coach Carter.  Samuel Jackson plays the part of Ken Carter.  This is based on a true story. </a:t>
            </a:r>
            <a:endParaRPr lang="en-US" sz="4400" b="1" dirty="0">
              <a:solidFill>
                <a:srgbClr val="0070C0"/>
              </a:solidFill>
            </a:endParaRPr>
          </a:p>
        </p:txBody>
      </p:sp>
    </p:spTree>
  </p:cSld>
  <p:clrMapOvr>
    <a:masterClrMapping/>
  </p:clrMapOvr>
  <p:transition>
    <p:wedg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ontrols>
      <p:control spid="3074" name="ShockwaveFlash1" r:id="rId2" imgW="7621560" imgH="5867280"/>
    </p:controls>
  </p:cSld>
  <p:clrMapOvr>
    <a:masterClrMapping/>
  </p:clrMapOvr>
  <p:transition>
    <p:wedg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b="1" dirty="0" smtClean="0"/>
              <a:t>The school board eventually votes to end the unpopular lockout, despite dissenting votes from the principal and the chairperson of the board. Carter is about to quit, but he finds the players sitting at school desks in the gym, with teachers tutoring them. The players point out that even though the gym is reopened, the school board can't force them to play. Carter is heartened and decides to stay, thanking the players.</a:t>
            </a:r>
          </a:p>
          <a:p>
            <a:pPr algn="just"/>
            <a:endParaRPr lang="en-US" b="1" dirty="0"/>
          </a:p>
        </p:txBody>
      </p:sp>
    </p:spTree>
  </p:cSld>
  <p:clrMapOvr>
    <a:masterClrMapping/>
  </p:clrMapOvr>
  <p:transition>
    <p:wedg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solidFill>
                  <a:srgbClr val="0070C0"/>
                </a:solidFill>
              </a:rPr>
              <a:t>Coach Carter</a:t>
            </a:r>
            <a:endParaRPr lang="en-US" sz="4800" dirty="0"/>
          </a:p>
        </p:txBody>
      </p:sp>
      <p:sp>
        <p:nvSpPr>
          <p:cNvPr id="3" name="Content Placeholder 2"/>
          <p:cNvSpPr>
            <a:spLocks noGrp="1"/>
          </p:cNvSpPr>
          <p:nvPr>
            <p:ph idx="1"/>
          </p:nvPr>
        </p:nvSpPr>
        <p:spPr/>
        <p:txBody>
          <a:bodyPr>
            <a:normAutofit/>
          </a:bodyPr>
          <a:lstStyle/>
          <a:p>
            <a:pPr>
              <a:buNone/>
            </a:pPr>
            <a:r>
              <a:rPr lang="en-US" sz="4400" b="1" dirty="0" smtClean="0">
                <a:solidFill>
                  <a:srgbClr val="0070C0"/>
                </a:solidFill>
              </a:rPr>
              <a:t>  This next clip shows the teenagers sitting in the gym studying. With one teenager reciting the powerful and memorable poem, “ My Deepest Fear”</a:t>
            </a:r>
            <a:endParaRPr lang="en-US" sz="4400" b="1" dirty="0">
              <a:solidFill>
                <a:srgbClr val="0070C0"/>
              </a:solidFill>
            </a:endParaRPr>
          </a:p>
        </p:txBody>
      </p:sp>
    </p:spTree>
  </p:cSld>
  <p:clrMapOvr>
    <a:masterClrMapping/>
  </p:clrMapOvr>
  <p:transition>
    <p:wedg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304800"/>
            <a:ext cx="8229600" cy="6004560"/>
          </a:xfrm>
        </p:spPr>
        <p:txBody>
          <a:bodyPr/>
          <a:lstStyle/>
          <a:p>
            <a:endParaRPr lang="en-US" dirty="0"/>
          </a:p>
        </p:txBody>
      </p:sp>
    </p:spTree>
    <p:controls>
      <p:control spid="4098" name="ShockwaveFlash1" r:id="rId2" imgW="8151840" imgH="5867280"/>
    </p:controls>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ontrols>
      <p:control spid="29698" name="ShockwaveFlash1" r:id="rId2" imgW="8456760" imgH="6399360"/>
    </p:controls>
  </p:cSld>
  <p:clrMapOvr>
    <a:masterClrMapping/>
  </p:clrMapOvr>
  <p:transition>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011362"/>
          </a:xfrm>
          <a:ln w="34925">
            <a:solidFill>
              <a:srgbClr val="FFFFFF"/>
            </a:solidFill>
          </a:ln>
          <a:effectLst>
            <a:outerShdw blurRad="317500" dir="2700000" algn="ctr">
              <a:srgbClr val="000000">
                <a:alpha val="43000"/>
              </a:srgbClr>
            </a:outerShdw>
          </a:effectLst>
          <a:scene3d>
            <a:camera prst="isometricOffAxis1Right"/>
            <a:lightRig rig="threePt" dir="t">
              <a:rot lat="0" lon="0" rev="0"/>
            </a:lightRig>
          </a:scene3d>
          <a:sp3d extrusionH="38100" prstMaterial="clear">
            <a:bevelT w="260350" h="50800" prst="softRound"/>
            <a:bevelB prst="softRound"/>
          </a:sp3d>
        </p:spPr>
        <p:txBody>
          <a:bodyPr>
            <a:normAutofit fontScale="90000"/>
            <a:scene3d>
              <a:camera prst="orthographicFront"/>
              <a:lightRig rig="soft" dir="t">
                <a:rot lat="0" lon="0" rev="16800000"/>
              </a:lightRig>
            </a:scene3d>
            <a:sp3d prstMaterial="softEdge">
              <a:bevelT w="38100" h="38100"/>
            </a:sp3d>
          </a:bodyPr>
          <a:lstStyle/>
          <a:p>
            <a:r>
              <a:rPr lang="en-US" sz="4000" dirty="0" smtClean="0">
                <a:solidFill>
                  <a:srgbClr val="0070C0"/>
                </a:solidFill>
              </a:rPr>
              <a:t/>
            </a:r>
            <a:br>
              <a:rPr lang="en-US" sz="4000" dirty="0" smtClean="0">
                <a:solidFill>
                  <a:srgbClr val="0070C0"/>
                </a:solidFill>
              </a:rPr>
            </a:br>
            <a:r>
              <a:rPr lang="en-US" sz="4000" dirty="0" smtClean="0">
                <a:solidFill>
                  <a:srgbClr val="0070C0"/>
                </a:solidFill>
              </a:rPr>
              <a:t>    Mentor </a:t>
            </a:r>
            <a:br>
              <a:rPr lang="en-US" sz="4000" dirty="0" smtClean="0">
                <a:solidFill>
                  <a:srgbClr val="0070C0"/>
                </a:solidFill>
              </a:rPr>
            </a:br>
            <a:r>
              <a:rPr lang="en-US" sz="4000" dirty="0" smtClean="0">
                <a:solidFill>
                  <a:srgbClr val="0070C0"/>
                </a:solidFill>
              </a:rPr>
              <a:t>   Encourage </a:t>
            </a:r>
            <a:br>
              <a:rPr lang="en-US" sz="4000" dirty="0" smtClean="0">
                <a:solidFill>
                  <a:srgbClr val="0070C0"/>
                </a:solidFill>
              </a:rPr>
            </a:br>
            <a:r>
              <a:rPr lang="en-US" sz="4000" dirty="0" smtClean="0">
                <a:solidFill>
                  <a:srgbClr val="0070C0"/>
                </a:solidFill>
              </a:rPr>
              <a:t>   Help </a:t>
            </a:r>
            <a:br>
              <a:rPr lang="en-US" sz="4000" dirty="0" smtClean="0">
                <a:solidFill>
                  <a:srgbClr val="0070C0"/>
                </a:solidFill>
              </a:rPr>
            </a:br>
            <a:r>
              <a:rPr lang="en-US" sz="4000" dirty="0" smtClean="0">
                <a:solidFill>
                  <a:srgbClr val="0070C0"/>
                </a:solidFill>
              </a:rPr>
              <a:t>Without Gender Bias</a:t>
            </a:r>
            <a:endParaRPr lang="en-US" sz="4000" dirty="0">
              <a:solidFill>
                <a:srgbClr val="0070C0"/>
              </a:solidFill>
            </a:endParaRPr>
          </a:p>
        </p:txBody>
      </p:sp>
      <p:pic>
        <p:nvPicPr>
          <p:cNvPr id="55300" name="Picture 4"/>
          <p:cNvPicPr>
            <a:picLocks noGrp="1" noChangeAspect="1" noChangeArrowheads="1"/>
          </p:cNvPicPr>
          <p:nvPr>
            <p:ph idx="1"/>
          </p:nvPr>
        </p:nvPicPr>
        <p:blipFill>
          <a:blip r:embed="rId2" cstate="print"/>
          <a:srcRect/>
          <a:stretch>
            <a:fillRect/>
          </a:stretch>
        </p:blipFill>
        <p:spPr bwMode="auto">
          <a:xfrm>
            <a:off x="2895600" y="3352800"/>
            <a:ext cx="3824796" cy="3202879"/>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buNone/>
            </a:pPr>
            <a:r>
              <a:rPr lang="en-US" sz="2400" b="1" dirty="0" smtClean="0"/>
              <a:t>Produced by: </a:t>
            </a:r>
            <a:r>
              <a:rPr lang="en-US" sz="2400" dirty="0" err="1" smtClean="0"/>
              <a:t>Adris</a:t>
            </a:r>
            <a:r>
              <a:rPr lang="en-US" sz="2400" dirty="0" smtClean="0"/>
              <a:t> Swift</a:t>
            </a:r>
          </a:p>
          <a:p>
            <a:pPr>
              <a:buNone/>
            </a:pPr>
            <a:r>
              <a:rPr lang="en-US" sz="2400" b="1" dirty="0" smtClean="0"/>
              <a:t>Resources:</a:t>
            </a:r>
          </a:p>
          <a:p>
            <a:pPr>
              <a:buNone/>
            </a:pPr>
            <a:r>
              <a:rPr lang="en-US" sz="2400" b="1" dirty="0" smtClean="0"/>
              <a:t>Black Boys in Crisis in America</a:t>
            </a:r>
          </a:p>
          <a:p>
            <a:pPr>
              <a:buNone/>
            </a:pPr>
            <a:r>
              <a:rPr lang="en-US" sz="2400" dirty="0" smtClean="0"/>
              <a:t>Published by </a:t>
            </a:r>
            <a:r>
              <a:rPr lang="en-US" sz="2400" dirty="0" smtClean="0">
                <a:hlinkClick r:id="rId2"/>
              </a:rPr>
              <a:t>Pamela Gentry</a:t>
            </a:r>
            <a:r>
              <a:rPr lang="en-US" sz="2400" dirty="0" smtClean="0"/>
              <a:t> on Friday, September 25, 2009 </a:t>
            </a:r>
          </a:p>
          <a:p>
            <a:pPr>
              <a:buNone/>
            </a:pPr>
            <a:r>
              <a:rPr lang="en-US" sz="2400" b="1" dirty="0" smtClean="0"/>
              <a:t>Washington Post, The Myth of 'The Boy Crisis‘</a:t>
            </a:r>
          </a:p>
          <a:p>
            <a:pPr>
              <a:buNone/>
            </a:pPr>
            <a:r>
              <a:rPr lang="en-US" sz="2400" dirty="0" smtClean="0"/>
              <a:t>By </a:t>
            </a:r>
            <a:r>
              <a:rPr lang="en-US" sz="2400" dirty="0" err="1" smtClean="0"/>
              <a:t>Caryl</a:t>
            </a:r>
            <a:r>
              <a:rPr lang="en-US" sz="2400" dirty="0" smtClean="0"/>
              <a:t> Rivers and Rosalind </a:t>
            </a:r>
            <a:r>
              <a:rPr lang="en-US" sz="2400" dirty="0" err="1" smtClean="0"/>
              <a:t>Chait</a:t>
            </a:r>
            <a:r>
              <a:rPr lang="en-US" sz="2400" dirty="0" smtClean="0"/>
              <a:t> Barnett</a:t>
            </a:r>
          </a:p>
          <a:p>
            <a:pPr>
              <a:buNone/>
            </a:pPr>
            <a:r>
              <a:rPr lang="en-US" sz="2400" dirty="0" smtClean="0"/>
              <a:t>Sunday, April 9, 2006 </a:t>
            </a:r>
          </a:p>
          <a:p>
            <a:pPr>
              <a:buNone/>
            </a:pPr>
            <a:endParaRPr lang="en-US" sz="2400" i="1" dirty="0" smtClean="0"/>
          </a:p>
          <a:p>
            <a:pPr>
              <a:buNone/>
            </a:pPr>
            <a:r>
              <a:rPr lang="en-US" sz="2400" i="1" dirty="0" smtClean="0"/>
              <a:t>en.wikipedia.org/wiki/</a:t>
            </a:r>
            <a:r>
              <a:rPr lang="en-US" sz="2400" b="1" i="1" dirty="0" err="1" smtClean="0"/>
              <a:t>Ken</a:t>
            </a:r>
            <a:r>
              <a:rPr lang="en-US" sz="2400" i="1" dirty="0" err="1" smtClean="0"/>
              <a:t>_</a:t>
            </a:r>
            <a:r>
              <a:rPr lang="en-US" sz="2400" b="1" i="1" dirty="0" err="1" smtClean="0"/>
              <a:t>Carter</a:t>
            </a:r>
            <a:r>
              <a:rPr lang="en-US" sz="2400" i="1" dirty="0" smtClean="0"/>
              <a:t> </a:t>
            </a:r>
          </a:p>
          <a:p>
            <a:pPr>
              <a:buNone/>
            </a:pPr>
            <a:endParaRPr lang="en-US" sz="2400" b="1" dirty="0" smtClean="0"/>
          </a:p>
          <a:p>
            <a:pPr>
              <a:buNone/>
            </a:pPr>
            <a:endParaRPr lang="en-US" sz="2400" dirty="0"/>
          </a:p>
        </p:txBody>
      </p:sp>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solidFill>
                  <a:srgbClr val="0070C0"/>
                </a:solidFill>
              </a:rPr>
              <a:t>American Boys Are in a Crisis</a:t>
            </a:r>
            <a:endParaRPr lang="en-US" dirty="0">
              <a:solidFill>
                <a:srgbClr val="0070C0"/>
              </a:solidFill>
            </a:endParaRPr>
          </a:p>
        </p:txBody>
      </p:sp>
      <p:sp>
        <p:nvSpPr>
          <p:cNvPr id="3" name="Content Placeholder 2"/>
          <p:cNvSpPr>
            <a:spLocks noGrp="1"/>
          </p:cNvSpPr>
          <p:nvPr>
            <p:ph idx="1"/>
          </p:nvPr>
        </p:nvSpPr>
        <p:spPr/>
        <p:txBody>
          <a:bodyPr/>
          <a:lstStyle/>
          <a:p>
            <a:r>
              <a:rPr lang="en-US" sz="4000" dirty="0" smtClean="0"/>
              <a:t>Are all American boys in crisis?</a:t>
            </a:r>
          </a:p>
          <a:p>
            <a:endParaRPr lang="en-US" sz="4000" dirty="0" smtClean="0"/>
          </a:p>
          <a:p>
            <a:r>
              <a:rPr lang="en-US" sz="4000" dirty="0" smtClean="0"/>
              <a:t>Is this a myth?</a:t>
            </a:r>
          </a:p>
          <a:p>
            <a:endParaRPr lang="en-US" dirty="0" smtClean="0"/>
          </a:p>
          <a:p>
            <a:endParaRPr lang="en-US" dirty="0"/>
          </a:p>
        </p:txBody>
      </p:sp>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smtClean="0">
                <a:solidFill>
                  <a:srgbClr val="0070C0"/>
                </a:solidFill>
              </a:rPr>
              <a:t>American Boys Are in a Crisis</a:t>
            </a:r>
            <a:endParaRPr lang="en-US" dirty="0"/>
          </a:p>
        </p:txBody>
      </p:sp>
      <p:sp>
        <p:nvSpPr>
          <p:cNvPr id="3" name="Content Placeholder 2"/>
          <p:cNvSpPr>
            <a:spLocks noGrp="1"/>
          </p:cNvSpPr>
          <p:nvPr>
            <p:ph idx="1"/>
          </p:nvPr>
        </p:nvSpPr>
        <p:spPr/>
        <p:txBody>
          <a:bodyPr>
            <a:normAutofit/>
          </a:bodyPr>
          <a:lstStyle/>
          <a:p>
            <a:r>
              <a:rPr lang="en-US" sz="2400" b="1" dirty="0" smtClean="0"/>
              <a:t>Here are some of the solutions people said back in 2006 according to the Washington Post.</a:t>
            </a:r>
          </a:p>
          <a:p>
            <a:r>
              <a:rPr lang="en-US" sz="2400" dirty="0" smtClean="0"/>
              <a:t>What boys needed, the experts said, was time outdoors, rubbing elbows with one another and learning from male role models.</a:t>
            </a:r>
          </a:p>
          <a:p>
            <a:r>
              <a:rPr lang="en-US" sz="2400" dirty="0" smtClean="0"/>
              <a:t>Boys are wired differently from girls, learn in different ways and may just need their own schools. </a:t>
            </a:r>
          </a:p>
          <a:p>
            <a:r>
              <a:rPr lang="en-US" sz="2400" dirty="0" smtClean="0"/>
              <a:t>Boys, they say, are at a disadvantage in the many classrooms headed by female teachers, who are supposedly hostile to their sex.</a:t>
            </a:r>
            <a:endParaRPr lang="en-US" sz="2400" dirty="0"/>
          </a:p>
        </p:txBody>
      </p:sp>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solidFill>
                  <a:srgbClr val="0070C0"/>
                </a:solidFill>
              </a:rPr>
              <a:t>American Boys Are in a Crisis</a:t>
            </a:r>
            <a:endParaRPr lang="en-US" dirty="0"/>
          </a:p>
        </p:txBody>
      </p:sp>
      <p:sp>
        <p:nvSpPr>
          <p:cNvPr id="3" name="Content Placeholder 2"/>
          <p:cNvSpPr>
            <a:spLocks noGrp="1"/>
          </p:cNvSpPr>
          <p:nvPr>
            <p:ph idx="1"/>
          </p:nvPr>
        </p:nvSpPr>
        <p:spPr/>
        <p:txBody>
          <a:bodyPr>
            <a:normAutofit fontScale="92500" lnSpcReduction="20000"/>
          </a:bodyPr>
          <a:lstStyle/>
          <a:p>
            <a:r>
              <a:rPr lang="en-US" b="1" dirty="0" smtClean="0"/>
              <a:t>It seems that this is not all true.  We do have a crisis but mainly among  boys from inner city and rural areas.</a:t>
            </a:r>
          </a:p>
          <a:p>
            <a:r>
              <a:rPr lang="en-US" sz="2400" dirty="0" smtClean="0"/>
              <a:t>The Urban Institute reports that 76 percent of students who live in middle- to higher-income areas are likely to graduate from high school, while only 56 percent of students who live in lower-income areas are likely to do so. </a:t>
            </a:r>
          </a:p>
          <a:p>
            <a:r>
              <a:rPr lang="en-US" sz="2400" dirty="0" smtClean="0"/>
              <a:t>Although we have been hearing that boys are virtually disappearing from college classrooms, the truth is that among whites, the gender composition of colleges is pretty balanced: 51 percent female and 49 percent male, according to the National Education Association. In Ivy League colleges, men still outnumber women. </a:t>
            </a:r>
          </a:p>
          <a:p>
            <a:r>
              <a:rPr lang="en-US" sz="2400" dirty="0" smtClean="0"/>
              <a:t>But among blacks, for every 100 males who graduate, 139 females do.</a:t>
            </a:r>
            <a:endParaRPr lang="en-US" sz="2400" dirty="0"/>
          </a:p>
        </p:txBody>
      </p:sp>
    </p:spTree>
  </p:cSld>
  <p:clrMapOvr>
    <a:masterClrMapping/>
  </p:clrMapOvr>
  <p:transition>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endParaRPr lang="en-US"/>
          </a:p>
        </p:txBody>
      </p:sp>
      <p:sp>
        <p:nvSpPr>
          <p:cNvPr id="9" name="Text Placeholder 8"/>
          <p:cNvSpPr>
            <a:spLocks noGrp="1"/>
          </p:cNvSpPr>
          <p:nvPr>
            <p:ph type="body" idx="2"/>
          </p:nvPr>
        </p:nvSpPr>
        <p:spPr/>
        <p:txBody>
          <a:bodyPr>
            <a:normAutofit/>
          </a:bodyPr>
          <a:lstStyle/>
          <a:p>
            <a:r>
              <a:rPr lang="en-US" sz="2400" b="1" dirty="0" smtClean="0"/>
              <a:t>In 2003, only 55 percent of African American and 53 percent of </a:t>
            </a:r>
            <a:r>
              <a:rPr lang="en-US" sz="2400" b="1" dirty="0" err="1" smtClean="0"/>
              <a:t>hispanics</a:t>
            </a:r>
            <a:r>
              <a:rPr lang="en-US" sz="2400" b="1" dirty="0" smtClean="0"/>
              <a:t> completed high school.</a:t>
            </a:r>
          </a:p>
          <a:p>
            <a:r>
              <a:rPr lang="en-US" sz="2400" b="1" dirty="0" smtClean="0"/>
              <a:t> Now in 2009, 50 percent of all African American boys do not finish high school. </a:t>
            </a:r>
          </a:p>
          <a:p>
            <a:endParaRPr lang="en-US" sz="2400" dirty="0"/>
          </a:p>
        </p:txBody>
      </p:sp>
      <p:pic>
        <p:nvPicPr>
          <p:cNvPr id="1027" name="Picture 3"/>
          <p:cNvPicPr>
            <a:picLocks noGrp="1" noChangeAspect="1" noChangeArrowheads="1"/>
          </p:cNvPicPr>
          <p:nvPr>
            <p:ph sz="half" idx="1"/>
          </p:nvPr>
        </p:nvPicPr>
        <p:blipFill>
          <a:blip r:embed="rId2" cstate="print"/>
          <a:srcRect/>
          <a:stretch>
            <a:fillRect/>
          </a:stretch>
        </p:blipFill>
        <p:spPr bwMode="auto">
          <a:xfrm>
            <a:off x="4662816" y="1066800"/>
            <a:ext cx="3566784" cy="4191002"/>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3050"/>
            <a:ext cx="3008313" cy="1250950"/>
          </a:xfrm>
        </p:spPr>
        <p:txBody>
          <a:bodyPr/>
          <a:lstStyle/>
          <a:p>
            <a:endParaRPr lang="en-US" dirty="0"/>
          </a:p>
        </p:txBody>
      </p:sp>
      <p:sp>
        <p:nvSpPr>
          <p:cNvPr id="6" name="Text Placeholder 5"/>
          <p:cNvSpPr>
            <a:spLocks noGrp="1"/>
          </p:cNvSpPr>
          <p:nvPr>
            <p:ph type="body" idx="2"/>
          </p:nvPr>
        </p:nvSpPr>
        <p:spPr/>
        <p:txBody>
          <a:bodyPr/>
          <a:lstStyle/>
          <a:p>
            <a:endParaRPr lang="en-US" dirty="0"/>
          </a:p>
        </p:txBody>
      </p:sp>
      <p:sp>
        <p:nvSpPr>
          <p:cNvPr id="5" name="Content Placeholder 4"/>
          <p:cNvSpPr>
            <a:spLocks noGrp="1"/>
          </p:cNvSpPr>
          <p:nvPr>
            <p:ph sz="half" idx="1"/>
          </p:nvPr>
        </p:nvSpPr>
        <p:spPr/>
        <p:txBody>
          <a:bodyPr/>
          <a:lstStyle/>
          <a:p>
            <a:endParaRPr lang="en-US" b="1" dirty="0" smtClean="0"/>
          </a:p>
          <a:p>
            <a:endParaRPr lang="en-US" b="1" dirty="0" smtClean="0"/>
          </a:p>
          <a:p>
            <a:endParaRPr lang="en-US" b="1" dirty="0" smtClean="0"/>
          </a:p>
          <a:p>
            <a:r>
              <a:rPr lang="en-US" sz="2800" b="1" dirty="0" smtClean="0"/>
              <a:t>It is well-recognized that girls outpace boys in high school and are more likely to go to college. </a:t>
            </a:r>
          </a:p>
          <a:p>
            <a:endParaRPr lang="en-US" dirty="0"/>
          </a:p>
        </p:txBody>
      </p:sp>
      <p:pic>
        <p:nvPicPr>
          <p:cNvPr id="2051" name="Picture 3"/>
          <p:cNvPicPr>
            <a:picLocks noChangeAspect="1" noChangeArrowheads="1"/>
          </p:cNvPicPr>
          <p:nvPr/>
        </p:nvPicPr>
        <p:blipFill>
          <a:blip r:embed="rId2" cstate="print"/>
          <a:srcRect/>
          <a:stretch>
            <a:fillRect/>
          </a:stretch>
        </p:blipFill>
        <p:spPr bwMode="auto">
          <a:xfrm>
            <a:off x="567690" y="1905000"/>
            <a:ext cx="2785110" cy="3581400"/>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8000" dirty="0" smtClean="0">
                <a:solidFill>
                  <a:srgbClr val="0070C0"/>
                </a:solidFill>
              </a:rPr>
              <a:t>Why?</a:t>
            </a:r>
            <a:endParaRPr lang="en-US" sz="8000" dirty="0">
              <a:solidFill>
                <a:srgbClr val="0070C0"/>
              </a:solidFill>
            </a:endParaRPr>
          </a:p>
        </p:txBody>
      </p:sp>
      <p:sp>
        <p:nvSpPr>
          <p:cNvPr id="3" name="Content Placeholder 2"/>
          <p:cNvSpPr>
            <a:spLocks noGrp="1"/>
          </p:cNvSpPr>
          <p:nvPr>
            <p:ph idx="1"/>
          </p:nvPr>
        </p:nvSpPr>
        <p:spPr/>
        <p:txBody>
          <a:bodyPr/>
          <a:lstStyle/>
          <a:p>
            <a:endParaRPr lang="en-US" dirty="0"/>
          </a:p>
        </p:txBody>
      </p:sp>
      <p:sp>
        <p:nvSpPr>
          <p:cNvPr id="6" name="Action Button: Help 5">
            <a:hlinkClick r:id="" action="ppaction://hlinkshowjump?jump=nextslide" highlightClick="1">
              <a:snd r:embed="rId2" name="drumroll.wav"/>
            </a:hlinkClick>
          </p:cNvPr>
          <p:cNvSpPr/>
          <p:nvPr/>
        </p:nvSpPr>
        <p:spPr>
          <a:xfrm>
            <a:off x="2362200" y="2286000"/>
            <a:ext cx="4572000" cy="3886200"/>
          </a:xfrm>
          <a:prstGeom prst="actionButtonHel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solidFill>
                  <a:srgbClr val="0070C0"/>
                </a:solidFill>
              </a:rPr>
              <a:t>American Boys Are in a Crisis</a:t>
            </a:r>
            <a:endParaRPr lang="en-US" dirty="0"/>
          </a:p>
        </p:txBody>
      </p:sp>
      <p:sp>
        <p:nvSpPr>
          <p:cNvPr id="3" name="Content Placeholder 2"/>
          <p:cNvSpPr>
            <a:spLocks noGrp="1"/>
          </p:cNvSpPr>
          <p:nvPr>
            <p:ph idx="1"/>
          </p:nvPr>
        </p:nvSpPr>
        <p:spPr/>
        <p:txBody>
          <a:bodyPr/>
          <a:lstStyle/>
          <a:p>
            <a:r>
              <a:rPr lang="en-US" dirty="0" smtClean="0"/>
              <a:t>How can we encourage parents to be more involved?</a:t>
            </a:r>
          </a:p>
          <a:p>
            <a:r>
              <a:rPr lang="en-US" dirty="0" smtClean="0"/>
              <a:t>What kind of school outreach can we do?</a:t>
            </a:r>
          </a:p>
          <a:p>
            <a:r>
              <a:rPr lang="en-US" dirty="0" smtClean="0"/>
              <a:t>What do teachers need to do to help?</a:t>
            </a:r>
          </a:p>
          <a:p>
            <a:r>
              <a:rPr lang="en-US" dirty="0" smtClean="0"/>
              <a:t>How can we get more men to become involved?</a:t>
            </a:r>
          </a:p>
          <a:p>
            <a:r>
              <a:rPr lang="en-US" dirty="0" smtClean="0"/>
              <a:t>What extra-curricular activities can the community offer?</a:t>
            </a:r>
          </a:p>
          <a:p>
            <a:endParaRPr lang="en-US" dirty="0"/>
          </a:p>
        </p:txBody>
      </p:sp>
    </p:spTree>
  </p:cSld>
  <p:clrMapOvr>
    <a:masterClrMapping/>
  </p:clrMapOvr>
  <p:transition>
    <p:wedg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545</TotalTime>
  <Words>1026</Words>
  <Application>Microsoft Office PowerPoint</Application>
  <PresentationFormat>On-screen Show (4:3)</PresentationFormat>
  <Paragraphs>62</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Apex</vt:lpstr>
      <vt:lpstr>Our  Deepest  Fear</vt:lpstr>
      <vt:lpstr>Slide 2</vt:lpstr>
      <vt:lpstr>American Boys Are in a Crisis</vt:lpstr>
      <vt:lpstr>American Boys Are in a Crisis</vt:lpstr>
      <vt:lpstr>American Boys Are in a Crisis</vt:lpstr>
      <vt:lpstr>Slide 6</vt:lpstr>
      <vt:lpstr>Slide 7</vt:lpstr>
      <vt:lpstr>Why?</vt:lpstr>
      <vt:lpstr>American Boys Are in a Crisis</vt:lpstr>
      <vt:lpstr>Here Are Some Facts</vt:lpstr>
      <vt:lpstr>Slide 11</vt:lpstr>
      <vt:lpstr>Coach Carter</vt:lpstr>
      <vt:lpstr>Coach Carter</vt:lpstr>
      <vt:lpstr>Coach Carter</vt:lpstr>
      <vt:lpstr>Coach Carter</vt:lpstr>
      <vt:lpstr>Slide 16</vt:lpstr>
      <vt:lpstr>Slide 17</vt:lpstr>
      <vt:lpstr>Coach Carter</vt:lpstr>
      <vt:lpstr>Slide 19</vt:lpstr>
      <vt:lpstr>     Mentor     Encourage     Help  Without Gender Bias</vt:lpstr>
      <vt:lpstr>Slide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Mom</dc:creator>
  <cp:lastModifiedBy>Mom</cp:lastModifiedBy>
  <cp:revision>78</cp:revision>
  <dcterms:created xsi:type="dcterms:W3CDTF">2009-10-12T22:00:42Z</dcterms:created>
  <dcterms:modified xsi:type="dcterms:W3CDTF">2009-11-15T20:48:55Z</dcterms:modified>
</cp:coreProperties>
</file>